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EF98E9B-B9E4-4AB9-A9B5-B066FAB478AB}">
  <a:tblStyle styleId="{BEF98E9B-B9E4-4AB9-A9B5-B066FAB478AB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5.xml"/><Relationship Id="rId22" Type="http://schemas.openxmlformats.org/officeDocument/2006/relationships/font" Target="fonts/Lato-italic.fntdata"/><Relationship Id="rId10" Type="http://schemas.openxmlformats.org/officeDocument/2006/relationships/slide" Target="slides/slide4.xml"/><Relationship Id="rId21" Type="http://schemas.openxmlformats.org/officeDocument/2006/relationships/font" Target="fonts/Lato-bold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Montserrat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90b2fd91b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90b2fd91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3c95719e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3c95719e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3c4792b0e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3c4792b0e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3c6216ea3_0_8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3c6216ea3_0_8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9200b5e92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9200b5e92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13"/>
          <p:cNvGrpSpPr/>
          <p:nvPr/>
        </p:nvGrpSpPr>
        <p:grpSpPr>
          <a:xfrm rot="-6149345">
            <a:off x="5225808" y="1887643"/>
            <a:ext cx="930337" cy="2560551"/>
            <a:chOff x="-1435027" y="1362018"/>
            <a:chExt cx="944104" cy="2598443"/>
          </a:xfrm>
        </p:grpSpPr>
        <p:sp>
          <p:nvSpPr>
            <p:cNvPr id="135" name="Google Shape;135;p13"/>
            <p:cNvSpPr/>
            <p:nvPr/>
          </p:nvSpPr>
          <p:spPr>
            <a:xfrm>
              <a:off x="-1079594" y="166370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-1079594" y="196296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-1079594" y="226221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-1079594" y="256147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-1079594" y="286073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-1079594" y="315998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-1079594" y="345924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-1435012" y="196242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-1435012" y="226168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-1435012" y="256094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-1435012" y="286019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-1435012" y="315945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-1435012" y="3458706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-1435012" y="3757961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-725224" y="136201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-725224" y="1661273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-725224" y="196052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-725224" y="225978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-725224" y="255903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-725224" y="285829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-725224" y="315755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-1435027" y="166370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13"/>
          <p:cNvSpPr/>
          <p:nvPr/>
        </p:nvSpPr>
        <p:spPr>
          <a:xfrm rot="-8099967">
            <a:off x="213576" y="1110281"/>
            <a:ext cx="3144751" cy="624941"/>
          </a:xfrm>
          <a:prstGeom prst="flowChartManualOperation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8" name="Google Shape;158;p13"/>
          <p:cNvSpPr txBox="1"/>
          <p:nvPr/>
        </p:nvSpPr>
        <p:spPr>
          <a:xfrm>
            <a:off x="146225" y="236200"/>
            <a:ext cx="9144000" cy="10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6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Les Personas</a:t>
            </a:r>
            <a:endParaRPr sz="6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" name="Google Shape;159;p13"/>
          <p:cNvSpPr txBox="1"/>
          <p:nvPr/>
        </p:nvSpPr>
        <p:spPr>
          <a:xfrm>
            <a:off x="641100" y="3902750"/>
            <a:ext cx="7861800" cy="14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Tous les photos des personnages qui vont suivre ne sont pas des personnages réels mais ont été générés par des IA</a:t>
            </a:r>
            <a:endParaRPr sz="2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13"/>
          <p:cNvSpPr/>
          <p:nvPr/>
        </p:nvSpPr>
        <p:spPr>
          <a:xfrm rot="2700000">
            <a:off x="-1576713" y="1141518"/>
            <a:ext cx="4683053" cy="899944"/>
          </a:xfrm>
          <a:prstGeom prst="flowChartManualOperation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1" name="Google Shape;161;p13"/>
          <p:cNvSpPr txBox="1"/>
          <p:nvPr/>
        </p:nvSpPr>
        <p:spPr>
          <a:xfrm>
            <a:off x="3396675" y="1816425"/>
            <a:ext cx="4588800" cy="8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Par Nathan Marquis, Lorenzo Flagothier, et Thomas Chaumette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2" name="Google Shape;16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B2F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4"/>
          <p:cNvSpPr/>
          <p:nvPr/>
        </p:nvSpPr>
        <p:spPr>
          <a:xfrm flipH="1" rot="10800000">
            <a:off x="-3075" y="-6125"/>
            <a:ext cx="5981700" cy="5159131"/>
          </a:xfrm>
          <a:custGeom>
            <a:rect b="b" l="l" r="r" t="t"/>
            <a:pathLst>
              <a:path extrusionOk="0" h="205359" w="239268">
                <a:moveTo>
                  <a:pt x="0" y="0"/>
                </a:moveTo>
                <a:lnTo>
                  <a:pt x="0" y="205359"/>
                </a:lnTo>
                <a:lnTo>
                  <a:pt x="239268" y="205359"/>
                </a:lnTo>
                <a:lnTo>
                  <a:pt x="103632" y="0"/>
                </a:lnTo>
                <a:close/>
              </a:path>
            </a:pathLst>
          </a:custGeom>
          <a:solidFill>
            <a:srgbClr val="E6F4E4"/>
          </a:solidFill>
          <a:ln>
            <a:noFill/>
          </a:ln>
        </p:spPr>
      </p:sp>
      <p:sp>
        <p:nvSpPr>
          <p:cNvPr id="168" name="Google Shape;168;p14"/>
          <p:cNvSpPr/>
          <p:nvPr/>
        </p:nvSpPr>
        <p:spPr>
          <a:xfrm>
            <a:off x="0" y="2012525"/>
            <a:ext cx="1470900" cy="2036400"/>
          </a:xfrm>
          <a:prstGeom prst="rect">
            <a:avLst/>
          </a:prstGeom>
          <a:solidFill>
            <a:srgbClr val="008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9" name="Google Shape;169;p14"/>
          <p:cNvGrpSpPr/>
          <p:nvPr/>
        </p:nvGrpSpPr>
        <p:grpSpPr>
          <a:xfrm rot="10800000">
            <a:off x="7768823" y="144359"/>
            <a:ext cx="930320" cy="2560505"/>
            <a:chOff x="-1435027" y="1362018"/>
            <a:chExt cx="944104" cy="2598443"/>
          </a:xfrm>
        </p:grpSpPr>
        <p:sp>
          <p:nvSpPr>
            <p:cNvPr id="170" name="Google Shape;170;p14"/>
            <p:cNvSpPr/>
            <p:nvPr/>
          </p:nvSpPr>
          <p:spPr>
            <a:xfrm>
              <a:off x="-1079594" y="166370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-1079594" y="196296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-1079594" y="226221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4"/>
            <p:cNvSpPr/>
            <p:nvPr/>
          </p:nvSpPr>
          <p:spPr>
            <a:xfrm>
              <a:off x="-1079594" y="256147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4"/>
            <p:cNvSpPr/>
            <p:nvPr/>
          </p:nvSpPr>
          <p:spPr>
            <a:xfrm>
              <a:off x="-1079594" y="286073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-1079594" y="315998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-1079594" y="345924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-1435012" y="196242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-1435012" y="226168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-1435012" y="256094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-1435012" y="286019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-1435012" y="315945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4"/>
            <p:cNvSpPr/>
            <p:nvPr/>
          </p:nvSpPr>
          <p:spPr>
            <a:xfrm>
              <a:off x="-1435012" y="3458706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4"/>
            <p:cNvSpPr/>
            <p:nvPr/>
          </p:nvSpPr>
          <p:spPr>
            <a:xfrm>
              <a:off x="-1435012" y="3757961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4"/>
            <p:cNvSpPr/>
            <p:nvPr/>
          </p:nvSpPr>
          <p:spPr>
            <a:xfrm>
              <a:off x="-725224" y="136201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4"/>
            <p:cNvSpPr/>
            <p:nvPr/>
          </p:nvSpPr>
          <p:spPr>
            <a:xfrm>
              <a:off x="-725224" y="1661273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>
              <a:off x="-725224" y="196052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>
              <a:off x="-725224" y="225978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>
              <a:off x="-725224" y="255903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>
              <a:off x="-725224" y="285829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>
              <a:off x="-725224" y="315755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>
              <a:off x="-1435027" y="166370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" name="Google Shape;192;p14"/>
          <p:cNvSpPr/>
          <p:nvPr/>
        </p:nvSpPr>
        <p:spPr>
          <a:xfrm rot="-2981">
            <a:off x="1023224" y="-4191"/>
            <a:ext cx="3113401" cy="405450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4"/>
          <p:cNvSpPr/>
          <p:nvPr/>
        </p:nvSpPr>
        <p:spPr>
          <a:xfrm rot="-2928">
            <a:off x="4574173" y="654079"/>
            <a:ext cx="3875101" cy="448680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4" name="Google Shape;1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0900" y="144350"/>
            <a:ext cx="2958051" cy="2971126"/>
          </a:xfrm>
          <a:prstGeom prst="rect">
            <a:avLst/>
          </a:prstGeom>
          <a:noFill/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</p:pic>
      <p:sp>
        <p:nvSpPr>
          <p:cNvPr id="195" name="Google Shape;19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96" name="Google Shape;196;p14"/>
          <p:cNvSpPr txBox="1"/>
          <p:nvPr/>
        </p:nvSpPr>
        <p:spPr>
          <a:xfrm>
            <a:off x="1100925" y="3345250"/>
            <a:ext cx="29580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latin typeface="Roboto"/>
                <a:ea typeface="Roboto"/>
                <a:cs typeface="Roboto"/>
                <a:sym typeface="Roboto"/>
              </a:rPr>
              <a:t>Émilie Dupont - Concept Artist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14"/>
          <p:cNvSpPr txBox="1"/>
          <p:nvPr/>
        </p:nvSpPr>
        <p:spPr>
          <a:xfrm>
            <a:off x="4572000" y="868875"/>
            <a:ext cx="3660300" cy="40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fr" sz="1600">
                <a:solidFill>
                  <a:schemeClr val="dk1"/>
                </a:solidFill>
                <a:highlight>
                  <a:schemeClr val="lt1"/>
                </a:highlight>
              </a:rPr>
              <a:t>Émilie est une artiste 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fr" sz="1600">
                <a:solidFill>
                  <a:schemeClr val="dk1"/>
                </a:solidFill>
                <a:highlight>
                  <a:schemeClr val="lt1"/>
                </a:highlight>
              </a:rPr>
              <a:t>Elle est spécialisée dans la création de concepts visuels pour les jeux d'Ubisoft. 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fr" sz="1600">
                <a:solidFill>
                  <a:schemeClr val="dk1"/>
                </a:solidFill>
                <a:highlight>
                  <a:schemeClr val="lt1"/>
                </a:highlight>
              </a:rPr>
              <a:t>Elle a un sens aigu de la créativité et excelle dans l'élaboration de designs originaux pour les personnages, les environnements et les objets du jeu. 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fr" sz="1600">
                <a:solidFill>
                  <a:schemeClr val="dk1"/>
                </a:solidFill>
                <a:highlight>
                  <a:schemeClr val="lt1"/>
                </a:highlight>
              </a:rPr>
              <a:t>Émilie travaille en étroite collaboration avec l'équipe de conception pour donner vie à l'univers des jeux.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fr" sz="1600">
                <a:solidFill>
                  <a:schemeClr val="dk1"/>
                </a:solidFill>
                <a:highlight>
                  <a:schemeClr val="lt1"/>
                </a:highlight>
              </a:rPr>
              <a:t>Elle travaille de journée : de 8h à 17h30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B2F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5"/>
          <p:cNvSpPr/>
          <p:nvPr/>
        </p:nvSpPr>
        <p:spPr>
          <a:xfrm rot="10800000">
            <a:off x="3162300" y="-6125"/>
            <a:ext cx="5981700" cy="5159131"/>
          </a:xfrm>
          <a:custGeom>
            <a:rect b="b" l="l" r="r" t="t"/>
            <a:pathLst>
              <a:path extrusionOk="0" h="205359" w="239268">
                <a:moveTo>
                  <a:pt x="0" y="0"/>
                </a:moveTo>
                <a:lnTo>
                  <a:pt x="0" y="205359"/>
                </a:lnTo>
                <a:lnTo>
                  <a:pt x="239268" y="205359"/>
                </a:lnTo>
                <a:lnTo>
                  <a:pt x="103632" y="0"/>
                </a:lnTo>
                <a:close/>
              </a:path>
            </a:pathLst>
          </a:custGeom>
          <a:solidFill>
            <a:srgbClr val="FFF2CC"/>
          </a:solidFill>
          <a:ln>
            <a:noFill/>
          </a:ln>
        </p:spPr>
      </p:sp>
      <p:grpSp>
        <p:nvGrpSpPr>
          <p:cNvPr id="203" name="Google Shape;203;p15"/>
          <p:cNvGrpSpPr/>
          <p:nvPr/>
        </p:nvGrpSpPr>
        <p:grpSpPr>
          <a:xfrm rot="-1985359">
            <a:off x="1064521" y="617664"/>
            <a:ext cx="599375" cy="1649216"/>
            <a:chOff x="-1435027" y="1362018"/>
            <a:chExt cx="944104" cy="2598443"/>
          </a:xfrm>
        </p:grpSpPr>
        <p:sp>
          <p:nvSpPr>
            <p:cNvPr id="204" name="Google Shape;204;p15"/>
            <p:cNvSpPr/>
            <p:nvPr/>
          </p:nvSpPr>
          <p:spPr>
            <a:xfrm>
              <a:off x="-1079594" y="166370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5"/>
            <p:cNvSpPr/>
            <p:nvPr/>
          </p:nvSpPr>
          <p:spPr>
            <a:xfrm>
              <a:off x="-1079594" y="196296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5"/>
            <p:cNvSpPr/>
            <p:nvPr/>
          </p:nvSpPr>
          <p:spPr>
            <a:xfrm>
              <a:off x="-1079594" y="226221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5"/>
            <p:cNvSpPr/>
            <p:nvPr/>
          </p:nvSpPr>
          <p:spPr>
            <a:xfrm>
              <a:off x="-1079594" y="256147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5"/>
            <p:cNvSpPr/>
            <p:nvPr/>
          </p:nvSpPr>
          <p:spPr>
            <a:xfrm>
              <a:off x="-1079594" y="286073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5"/>
            <p:cNvSpPr/>
            <p:nvPr/>
          </p:nvSpPr>
          <p:spPr>
            <a:xfrm>
              <a:off x="-1079594" y="315998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5"/>
            <p:cNvSpPr/>
            <p:nvPr/>
          </p:nvSpPr>
          <p:spPr>
            <a:xfrm>
              <a:off x="-1079594" y="345924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5"/>
            <p:cNvSpPr/>
            <p:nvPr/>
          </p:nvSpPr>
          <p:spPr>
            <a:xfrm>
              <a:off x="-1435012" y="196242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5"/>
            <p:cNvSpPr/>
            <p:nvPr/>
          </p:nvSpPr>
          <p:spPr>
            <a:xfrm>
              <a:off x="-1435012" y="226168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5"/>
            <p:cNvSpPr/>
            <p:nvPr/>
          </p:nvSpPr>
          <p:spPr>
            <a:xfrm>
              <a:off x="-1435012" y="256094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5"/>
            <p:cNvSpPr/>
            <p:nvPr/>
          </p:nvSpPr>
          <p:spPr>
            <a:xfrm>
              <a:off x="-1435012" y="286019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5"/>
            <p:cNvSpPr/>
            <p:nvPr/>
          </p:nvSpPr>
          <p:spPr>
            <a:xfrm>
              <a:off x="-1435012" y="315945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5"/>
            <p:cNvSpPr/>
            <p:nvPr/>
          </p:nvSpPr>
          <p:spPr>
            <a:xfrm>
              <a:off x="-1435012" y="3458706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5"/>
            <p:cNvSpPr/>
            <p:nvPr/>
          </p:nvSpPr>
          <p:spPr>
            <a:xfrm>
              <a:off x="-1435012" y="3757961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5"/>
            <p:cNvSpPr/>
            <p:nvPr/>
          </p:nvSpPr>
          <p:spPr>
            <a:xfrm>
              <a:off x="-725224" y="136201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5"/>
            <p:cNvSpPr/>
            <p:nvPr/>
          </p:nvSpPr>
          <p:spPr>
            <a:xfrm>
              <a:off x="-725224" y="1661273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5"/>
            <p:cNvSpPr/>
            <p:nvPr/>
          </p:nvSpPr>
          <p:spPr>
            <a:xfrm>
              <a:off x="-725224" y="196052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5"/>
            <p:cNvSpPr/>
            <p:nvPr/>
          </p:nvSpPr>
          <p:spPr>
            <a:xfrm>
              <a:off x="-725224" y="225978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5"/>
            <p:cNvSpPr/>
            <p:nvPr/>
          </p:nvSpPr>
          <p:spPr>
            <a:xfrm>
              <a:off x="-725224" y="255903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5"/>
            <p:cNvSpPr/>
            <p:nvPr/>
          </p:nvSpPr>
          <p:spPr>
            <a:xfrm>
              <a:off x="-725224" y="285829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5"/>
            <p:cNvSpPr/>
            <p:nvPr/>
          </p:nvSpPr>
          <p:spPr>
            <a:xfrm>
              <a:off x="-725224" y="315755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5"/>
            <p:cNvSpPr/>
            <p:nvPr/>
          </p:nvSpPr>
          <p:spPr>
            <a:xfrm>
              <a:off x="-1435027" y="166370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" name="Google Shape;226;p15"/>
          <p:cNvGrpSpPr/>
          <p:nvPr/>
        </p:nvGrpSpPr>
        <p:grpSpPr>
          <a:xfrm rot="-1985685">
            <a:off x="4647324" y="2274349"/>
            <a:ext cx="866945" cy="2385501"/>
            <a:chOff x="-1435027" y="1362018"/>
            <a:chExt cx="944104" cy="2598443"/>
          </a:xfrm>
        </p:grpSpPr>
        <p:sp>
          <p:nvSpPr>
            <p:cNvPr id="227" name="Google Shape;227;p15"/>
            <p:cNvSpPr/>
            <p:nvPr/>
          </p:nvSpPr>
          <p:spPr>
            <a:xfrm>
              <a:off x="-1079594" y="166370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5"/>
            <p:cNvSpPr/>
            <p:nvPr/>
          </p:nvSpPr>
          <p:spPr>
            <a:xfrm>
              <a:off x="-1079594" y="196296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5"/>
            <p:cNvSpPr/>
            <p:nvPr/>
          </p:nvSpPr>
          <p:spPr>
            <a:xfrm>
              <a:off x="-1079594" y="226221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5"/>
            <p:cNvSpPr/>
            <p:nvPr/>
          </p:nvSpPr>
          <p:spPr>
            <a:xfrm>
              <a:off x="-1079594" y="256147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5"/>
            <p:cNvSpPr/>
            <p:nvPr/>
          </p:nvSpPr>
          <p:spPr>
            <a:xfrm>
              <a:off x="-1079594" y="286073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5"/>
            <p:cNvSpPr/>
            <p:nvPr/>
          </p:nvSpPr>
          <p:spPr>
            <a:xfrm>
              <a:off x="-1079594" y="315998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5"/>
            <p:cNvSpPr/>
            <p:nvPr/>
          </p:nvSpPr>
          <p:spPr>
            <a:xfrm>
              <a:off x="-1079594" y="345924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5"/>
            <p:cNvSpPr/>
            <p:nvPr/>
          </p:nvSpPr>
          <p:spPr>
            <a:xfrm>
              <a:off x="-1435012" y="196242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5"/>
            <p:cNvSpPr/>
            <p:nvPr/>
          </p:nvSpPr>
          <p:spPr>
            <a:xfrm>
              <a:off x="-1435012" y="226168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5"/>
            <p:cNvSpPr/>
            <p:nvPr/>
          </p:nvSpPr>
          <p:spPr>
            <a:xfrm>
              <a:off x="-1435012" y="256094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5"/>
            <p:cNvSpPr/>
            <p:nvPr/>
          </p:nvSpPr>
          <p:spPr>
            <a:xfrm>
              <a:off x="-1435012" y="286019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5"/>
            <p:cNvSpPr/>
            <p:nvPr/>
          </p:nvSpPr>
          <p:spPr>
            <a:xfrm>
              <a:off x="-1435012" y="315945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5"/>
            <p:cNvSpPr/>
            <p:nvPr/>
          </p:nvSpPr>
          <p:spPr>
            <a:xfrm>
              <a:off x="-1435012" y="3458706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5"/>
            <p:cNvSpPr/>
            <p:nvPr/>
          </p:nvSpPr>
          <p:spPr>
            <a:xfrm>
              <a:off x="-1435012" y="3757961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5"/>
            <p:cNvSpPr/>
            <p:nvPr/>
          </p:nvSpPr>
          <p:spPr>
            <a:xfrm>
              <a:off x="-725224" y="136201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5"/>
            <p:cNvSpPr/>
            <p:nvPr/>
          </p:nvSpPr>
          <p:spPr>
            <a:xfrm>
              <a:off x="-725224" y="1661273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5"/>
            <p:cNvSpPr/>
            <p:nvPr/>
          </p:nvSpPr>
          <p:spPr>
            <a:xfrm>
              <a:off x="-725224" y="196052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5"/>
            <p:cNvSpPr/>
            <p:nvPr/>
          </p:nvSpPr>
          <p:spPr>
            <a:xfrm>
              <a:off x="-725224" y="225978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5"/>
            <p:cNvSpPr/>
            <p:nvPr/>
          </p:nvSpPr>
          <p:spPr>
            <a:xfrm>
              <a:off x="-725224" y="255903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5"/>
            <p:cNvSpPr/>
            <p:nvPr/>
          </p:nvSpPr>
          <p:spPr>
            <a:xfrm>
              <a:off x="-725224" y="285829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5"/>
            <p:cNvSpPr/>
            <p:nvPr/>
          </p:nvSpPr>
          <p:spPr>
            <a:xfrm>
              <a:off x="-725224" y="315755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5"/>
            <p:cNvSpPr/>
            <p:nvPr/>
          </p:nvSpPr>
          <p:spPr>
            <a:xfrm>
              <a:off x="-1435027" y="166370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9" name="Google Shape;249;p15"/>
          <p:cNvSpPr/>
          <p:nvPr/>
        </p:nvSpPr>
        <p:spPr>
          <a:xfrm flipH="1">
            <a:off x="368961" y="3074232"/>
            <a:ext cx="4116900" cy="4116900"/>
          </a:xfrm>
          <a:prstGeom prst="ellipse">
            <a:avLst/>
          </a:prstGeom>
          <a:solidFill>
            <a:srgbClr val="FFFFFF">
              <a:alpha val="43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5"/>
          <p:cNvSpPr/>
          <p:nvPr/>
        </p:nvSpPr>
        <p:spPr>
          <a:xfrm flipH="1">
            <a:off x="4449661" y="-2054218"/>
            <a:ext cx="4116900" cy="4116900"/>
          </a:xfrm>
          <a:prstGeom prst="ellipse">
            <a:avLst/>
          </a:prstGeom>
          <a:solidFill>
            <a:srgbClr val="FFFFFF">
              <a:alpha val="43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15"/>
          <p:cNvSpPr/>
          <p:nvPr/>
        </p:nvSpPr>
        <p:spPr>
          <a:xfrm rot="1076">
            <a:off x="257374" y="106812"/>
            <a:ext cx="3835200" cy="3825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5"/>
          <p:cNvSpPr/>
          <p:nvPr/>
        </p:nvSpPr>
        <p:spPr>
          <a:xfrm rot="1115">
            <a:off x="5110173" y="602250"/>
            <a:ext cx="3698400" cy="38658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3" name="Google Shape;253;p15"/>
          <p:cNvPicPr preferRelativeResize="0"/>
          <p:nvPr/>
        </p:nvPicPr>
        <p:blipFill rotWithShape="1">
          <a:blip r:embed="rId3">
            <a:alphaModFix/>
          </a:blip>
          <a:srcRect b="0" l="0" r="1826" t="2037"/>
          <a:stretch/>
        </p:blipFill>
        <p:spPr>
          <a:xfrm>
            <a:off x="368950" y="270700"/>
            <a:ext cx="3545949" cy="3133776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255" name="Google Shape;255;p15"/>
          <p:cNvSpPr txBox="1"/>
          <p:nvPr/>
        </p:nvSpPr>
        <p:spPr>
          <a:xfrm>
            <a:off x="447150" y="3404475"/>
            <a:ext cx="38352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latin typeface="Roboto"/>
                <a:ea typeface="Roboto"/>
                <a:cs typeface="Roboto"/>
                <a:sym typeface="Roboto"/>
              </a:rPr>
              <a:t>Alex Moreau - Game Developer</a:t>
            </a:r>
            <a:endParaRPr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15"/>
          <p:cNvSpPr txBox="1"/>
          <p:nvPr/>
        </p:nvSpPr>
        <p:spPr>
          <a:xfrm>
            <a:off x="5297575" y="747400"/>
            <a:ext cx="3323400" cy="35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fr" sz="1300">
                <a:solidFill>
                  <a:schemeClr val="dk1"/>
                </a:solidFill>
              </a:rPr>
              <a:t>Alex est un développeur de jeux expérimenté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fr" sz="1300">
                <a:solidFill>
                  <a:schemeClr val="dk1"/>
                </a:solidFill>
              </a:rPr>
              <a:t>Il a u</a:t>
            </a:r>
            <a:r>
              <a:rPr lang="fr" sz="1300">
                <a:solidFill>
                  <a:schemeClr val="dk1"/>
                </a:solidFill>
              </a:rPr>
              <a:t>ne </a:t>
            </a:r>
            <a:r>
              <a:rPr lang="fr" sz="1300">
                <a:solidFill>
                  <a:schemeClr val="dk1"/>
                </a:solidFill>
              </a:rPr>
              <a:t>passion dévorante pour la programmation et le développement de jeux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fr" sz="1300">
                <a:solidFill>
                  <a:schemeClr val="dk1"/>
                </a:solidFill>
              </a:rPr>
              <a:t>Constamment à la recherche de nouvelles technologies et tendances pour améliorer l'expérience de jeu. 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fr" sz="1300">
                <a:solidFill>
                  <a:schemeClr val="dk1"/>
                </a:solidFill>
              </a:rPr>
              <a:t>Alex travaille sur la création de mécanismes de jeu innovants, résout des problèmes complexes et collabore étroitement avec les équipes de conception et d'infographie pour intégrer des fonctionnalités de pointe.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fr" sz="1300">
                <a:solidFill>
                  <a:schemeClr val="dk1"/>
                </a:solidFill>
              </a:rPr>
              <a:t>Ses horaires de travail sont de journée : de 8h à 17h30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B2F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6"/>
          <p:cNvSpPr/>
          <p:nvPr/>
        </p:nvSpPr>
        <p:spPr>
          <a:xfrm flipH="1" rot="10800000">
            <a:off x="0" y="-6125"/>
            <a:ext cx="5981700" cy="5159131"/>
          </a:xfrm>
          <a:custGeom>
            <a:rect b="b" l="l" r="r" t="t"/>
            <a:pathLst>
              <a:path extrusionOk="0" h="205359" w="239268">
                <a:moveTo>
                  <a:pt x="0" y="0"/>
                </a:moveTo>
                <a:lnTo>
                  <a:pt x="0" y="205359"/>
                </a:lnTo>
                <a:lnTo>
                  <a:pt x="239268" y="205359"/>
                </a:lnTo>
                <a:lnTo>
                  <a:pt x="103632" y="0"/>
                </a:lnTo>
                <a:close/>
              </a:path>
            </a:pathLst>
          </a:custGeom>
          <a:solidFill>
            <a:srgbClr val="C8EDF3"/>
          </a:solidFill>
          <a:ln>
            <a:noFill/>
          </a:ln>
        </p:spPr>
      </p:sp>
      <p:grpSp>
        <p:nvGrpSpPr>
          <p:cNvPr id="262" name="Google Shape;262;p16"/>
          <p:cNvGrpSpPr/>
          <p:nvPr/>
        </p:nvGrpSpPr>
        <p:grpSpPr>
          <a:xfrm flipH="1" rot="1985359">
            <a:off x="7480114" y="617664"/>
            <a:ext cx="599375" cy="1649216"/>
            <a:chOff x="-1435027" y="1362018"/>
            <a:chExt cx="944104" cy="2598443"/>
          </a:xfrm>
        </p:grpSpPr>
        <p:sp>
          <p:nvSpPr>
            <p:cNvPr id="263" name="Google Shape;263;p16"/>
            <p:cNvSpPr/>
            <p:nvPr/>
          </p:nvSpPr>
          <p:spPr>
            <a:xfrm>
              <a:off x="-1079594" y="166370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1079594" y="196296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1079594" y="226221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6"/>
            <p:cNvSpPr/>
            <p:nvPr/>
          </p:nvSpPr>
          <p:spPr>
            <a:xfrm>
              <a:off x="-1079594" y="256147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6"/>
            <p:cNvSpPr/>
            <p:nvPr/>
          </p:nvSpPr>
          <p:spPr>
            <a:xfrm>
              <a:off x="-1079594" y="286073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6"/>
            <p:cNvSpPr/>
            <p:nvPr/>
          </p:nvSpPr>
          <p:spPr>
            <a:xfrm>
              <a:off x="-1079594" y="315998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6"/>
            <p:cNvSpPr/>
            <p:nvPr/>
          </p:nvSpPr>
          <p:spPr>
            <a:xfrm>
              <a:off x="-1079594" y="345924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-1435012" y="196242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-1435012" y="226168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6"/>
            <p:cNvSpPr/>
            <p:nvPr/>
          </p:nvSpPr>
          <p:spPr>
            <a:xfrm>
              <a:off x="-1435012" y="256094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-1435012" y="286019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6"/>
            <p:cNvSpPr/>
            <p:nvPr/>
          </p:nvSpPr>
          <p:spPr>
            <a:xfrm>
              <a:off x="-1435012" y="315945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6"/>
            <p:cNvSpPr/>
            <p:nvPr/>
          </p:nvSpPr>
          <p:spPr>
            <a:xfrm>
              <a:off x="-1435012" y="3458706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6"/>
            <p:cNvSpPr/>
            <p:nvPr/>
          </p:nvSpPr>
          <p:spPr>
            <a:xfrm>
              <a:off x="-1435012" y="3757961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6"/>
            <p:cNvSpPr/>
            <p:nvPr/>
          </p:nvSpPr>
          <p:spPr>
            <a:xfrm>
              <a:off x="-725224" y="136201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6"/>
            <p:cNvSpPr/>
            <p:nvPr/>
          </p:nvSpPr>
          <p:spPr>
            <a:xfrm>
              <a:off x="-725224" y="1661273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-725224" y="196052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6"/>
            <p:cNvSpPr/>
            <p:nvPr/>
          </p:nvSpPr>
          <p:spPr>
            <a:xfrm>
              <a:off x="-725224" y="225978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6"/>
            <p:cNvSpPr/>
            <p:nvPr/>
          </p:nvSpPr>
          <p:spPr>
            <a:xfrm>
              <a:off x="-725224" y="255903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6"/>
            <p:cNvSpPr/>
            <p:nvPr/>
          </p:nvSpPr>
          <p:spPr>
            <a:xfrm>
              <a:off x="-725224" y="285829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6"/>
            <p:cNvSpPr/>
            <p:nvPr/>
          </p:nvSpPr>
          <p:spPr>
            <a:xfrm>
              <a:off x="-725224" y="315755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6"/>
            <p:cNvSpPr/>
            <p:nvPr/>
          </p:nvSpPr>
          <p:spPr>
            <a:xfrm>
              <a:off x="-1435027" y="166370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5" name="Google Shape;285;p16"/>
          <p:cNvGrpSpPr/>
          <p:nvPr/>
        </p:nvGrpSpPr>
        <p:grpSpPr>
          <a:xfrm flipH="1" rot="1985685">
            <a:off x="3629742" y="2274349"/>
            <a:ext cx="866945" cy="2385501"/>
            <a:chOff x="-1435027" y="1362018"/>
            <a:chExt cx="944104" cy="2598443"/>
          </a:xfrm>
        </p:grpSpPr>
        <p:sp>
          <p:nvSpPr>
            <p:cNvPr id="286" name="Google Shape;286;p16"/>
            <p:cNvSpPr/>
            <p:nvPr/>
          </p:nvSpPr>
          <p:spPr>
            <a:xfrm>
              <a:off x="-1079594" y="166370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6"/>
            <p:cNvSpPr/>
            <p:nvPr/>
          </p:nvSpPr>
          <p:spPr>
            <a:xfrm>
              <a:off x="-1079594" y="196296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6"/>
            <p:cNvSpPr/>
            <p:nvPr/>
          </p:nvSpPr>
          <p:spPr>
            <a:xfrm>
              <a:off x="-1079594" y="226221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6"/>
            <p:cNvSpPr/>
            <p:nvPr/>
          </p:nvSpPr>
          <p:spPr>
            <a:xfrm>
              <a:off x="-1079594" y="256147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6"/>
            <p:cNvSpPr/>
            <p:nvPr/>
          </p:nvSpPr>
          <p:spPr>
            <a:xfrm>
              <a:off x="-1079594" y="286073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6"/>
            <p:cNvSpPr/>
            <p:nvPr/>
          </p:nvSpPr>
          <p:spPr>
            <a:xfrm>
              <a:off x="-1079594" y="315998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6"/>
            <p:cNvSpPr/>
            <p:nvPr/>
          </p:nvSpPr>
          <p:spPr>
            <a:xfrm>
              <a:off x="-1079594" y="345924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6"/>
            <p:cNvSpPr/>
            <p:nvPr/>
          </p:nvSpPr>
          <p:spPr>
            <a:xfrm>
              <a:off x="-1435012" y="196242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6"/>
            <p:cNvSpPr/>
            <p:nvPr/>
          </p:nvSpPr>
          <p:spPr>
            <a:xfrm>
              <a:off x="-1435012" y="226168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-1435012" y="256094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-1435012" y="286019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-1435012" y="315945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-1435012" y="3458706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6"/>
            <p:cNvSpPr/>
            <p:nvPr/>
          </p:nvSpPr>
          <p:spPr>
            <a:xfrm>
              <a:off x="-1435012" y="3757961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6"/>
            <p:cNvSpPr/>
            <p:nvPr/>
          </p:nvSpPr>
          <p:spPr>
            <a:xfrm>
              <a:off x="-725224" y="136201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6"/>
            <p:cNvSpPr/>
            <p:nvPr/>
          </p:nvSpPr>
          <p:spPr>
            <a:xfrm>
              <a:off x="-725224" y="1661273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6"/>
            <p:cNvSpPr/>
            <p:nvPr/>
          </p:nvSpPr>
          <p:spPr>
            <a:xfrm>
              <a:off x="-725224" y="196052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-725224" y="225978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>
              <a:off x="-725224" y="255903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6"/>
            <p:cNvSpPr/>
            <p:nvPr/>
          </p:nvSpPr>
          <p:spPr>
            <a:xfrm>
              <a:off x="-725224" y="285829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6"/>
            <p:cNvSpPr/>
            <p:nvPr/>
          </p:nvSpPr>
          <p:spPr>
            <a:xfrm>
              <a:off x="-725224" y="315755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6"/>
            <p:cNvSpPr/>
            <p:nvPr/>
          </p:nvSpPr>
          <p:spPr>
            <a:xfrm>
              <a:off x="-1435027" y="166370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8" name="Google Shape;308;p16"/>
          <p:cNvSpPr/>
          <p:nvPr/>
        </p:nvSpPr>
        <p:spPr>
          <a:xfrm>
            <a:off x="4658150" y="3074232"/>
            <a:ext cx="4116900" cy="4116900"/>
          </a:xfrm>
          <a:prstGeom prst="ellipse">
            <a:avLst/>
          </a:prstGeom>
          <a:solidFill>
            <a:srgbClr val="FFFFFF">
              <a:alpha val="43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16"/>
          <p:cNvSpPr/>
          <p:nvPr/>
        </p:nvSpPr>
        <p:spPr>
          <a:xfrm>
            <a:off x="577450" y="-2054218"/>
            <a:ext cx="4116900" cy="4116900"/>
          </a:xfrm>
          <a:prstGeom prst="ellipse">
            <a:avLst/>
          </a:prstGeom>
          <a:solidFill>
            <a:srgbClr val="FFFFFF">
              <a:alpha val="437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16"/>
          <p:cNvSpPr/>
          <p:nvPr/>
        </p:nvSpPr>
        <p:spPr>
          <a:xfrm flipH="1" rot="-1042">
            <a:off x="4619450" y="576950"/>
            <a:ext cx="3960000" cy="35589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16"/>
          <p:cNvSpPr/>
          <p:nvPr/>
        </p:nvSpPr>
        <p:spPr>
          <a:xfrm flipH="1" rot="-976">
            <a:off x="462650" y="302582"/>
            <a:ext cx="3170100" cy="35592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2" name="Google Shape;31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863" y="414601"/>
            <a:ext cx="2828648" cy="2841173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14" name="Google Shape;314;p16"/>
          <p:cNvSpPr txBox="1"/>
          <p:nvPr/>
        </p:nvSpPr>
        <p:spPr>
          <a:xfrm>
            <a:off x="680875" y="3204025"/>
            <a:ext cx="3222000" cy="6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700">
                <a:latin typeface="Roboto"/>
                <a:ea typeface="Roboto"/>
                <a:cs typeface="Roboto"/>
                <a:sym typeface="Roboto"/>
              </a:rPr>
              <a:t>Sofia Ramirez - </a:t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700">
                <a:latin typeface="Roboto"/>
                <a:ea typeface="Roboto"/>
                <a:cs typeface="Roboto"/>
                <a:sym typeface="Roboto"/>
              </a:rPr>
              <a:t>Narrative Designer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5" name="Google Shape;315;p16"/>
          <p:cNvSpPr txBox="1"/>
          <p:nvPr/>
        </p:nvSpPr>
        <p:spPr>
          <a:xfrm>
            <a:off x="4737450" y="699350"/>
            <a:ext cx="3735000" cy="3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fr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Sofia est une conceptrice narrative talentueuse 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fr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Elle donne vie aux histoires captivantes des jeux Ubisoft. 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fr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Passionnée par la création de mondes immersifs, elle travaille sur le développement des personnages, des dialogues et des arcs narratifs. 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fr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Sofia collabore étroitement avec les équipes artistiques et de développement pour s'assurer que l'histoire du jeu s'intègre de manière transparente dans le gameplay.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fr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Elle travaille de journée de 8h à 17h30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graphicFrame>
        <p:nvGraphicFramePr>
          <p:cNvPr id="321" name="Google Shape;321;p17"/>
          <p:cNvGraphicFramePr/>
          <p:nvPr/>
        </p:nvGraphicFramePr>
        <p:xfrm>
          <a:off x="41700" y="1480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{BEF98E9B-B9E4-4AB9-A9B5-B066FAB478AB}</a:tableStyleId>
              </a:tblPr>
              <a:tblGrid>
                <a:gridCol w="943950"/>
                <a:gridCol w="2746075"/>
                <a:gridCol w="1678150"/>
                <a:gridCol w="943950"/>
                <a:gridCol w="943950"/>
                <a:gridCol w="943950"/>
                <a:gridCol w="943950"/>
              </a:tblGrid>
              <a:tr h="1196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Qui êtes vous ?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Où habitez vous ? (Ville et quartier)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Quel moyen de transport utilisez-vous ?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Combien de temps de trajet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Vous arrive-t-il d'être en retard à cause des transports ?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Si oui, combien de fois le mois dernier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Combien vous coûte votre transport par mois ?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91425" marL="9142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5092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Sofia Ramirez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Rue Georges Demesy Villiers-sur-Marne, Île-de-France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Voiture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30 minutes - 1 heure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Oui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1 - 3 fois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+ 50€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9676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Emilie Dupont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48 Av. Mellerio Ozoir-la-Ferrière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Voiture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30 minutes - 1 heure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non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j'ai répondu non à la question d'avant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+ 50€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5092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Alex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19 Av. du Parc de la Lande Le Plessis-Trévise, Île-de-France, France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Vélo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30 minutes - 1 heure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Oui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3 - 5 fois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000">
                          <a:solidFill>
                            <a:schemeClr val="lt1"/>
                          </a:solidFill>
                        </a:rPr>
                        <a:t>&lt; 10€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  <p:sp>
        <p:nvSpPr>
          <p:cNvPr id="322" name="Google Shape;322;p17"/>
          <p:cNvSpPr txBox="1"/>
          <p:nvPr/>
        </p:nvSpPr>
        <p:spPr>
          <a:xfrm>
            <a:off x="208250" y="166600"/>
            <a:ext cx="8621100" cy="98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latin typeface="Lato"/>
                <a:ea typeface="Lato"/>
                <a:cs typeface="Lato"/>
                <a:sym typeface="Lato"/>
              </a:rPr>
              <a:t>Questionnaire sur le transport pour les employés venant aux locaux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